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4" r:id="rId3"/>
    <p:sldId id="295" r:id="rId4"/>
    <p:sldId id="278" r:id="rId5"/>
    <p:sldId id="279" r:id="rId6"/>
    <p:sldId id="280" r:id="rId7"/>
    <p:sldId id="281" r:id="rId8"/>
    <p:sldId id="282" r:id="rId9"/>
    <p:sldId id="283" r:id="rId10"/>
    <p:sldId id="285" r:id="rId11"/>
    <p:sldId id="296" r:id="rId12"/>
    <p:sldId id="297" r:id="rId13"/>
    <p:sldId id="298" r:id="rId14"/>
    <p:sldId id="293" r:id="rId15"/>
    <p:sldId id="299" r:id="rId16"/>
    <p:sldId id="300" r:id="rId17"/>
    <p:sldId id="301" r:id="rId18"/>
    <p:sldId id="303" r:id="rId19"/>
    <p:sldId id="302"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375000000000003E-2"/>
          <c:y val="7.9347743642486243E-2"/>
          <c:w val="0.96562499999999996"/>
          <c:h val="0.86440225981777441"/>
        </c:manualLayout>
      </c:layout>
      <c:pie3DChart>
        <c:varyColors val="1"/>
        <c:ser>
          <c:idx val="0"/>
          <c:order val="0"/>
          <c:tx>
            <c:strRef>
              <c:f>Sheet1!$B$1</c:f>
              <c:strCache>
                <c:ptCount val="1"/>
                <c:pt idx="0">
                  <c:v>MEMBER BASE</c:v>
                </c:pt>
              </c:strCache>
            </c:strRef>
          </c:tx>
          <c:dPt>
            <c:idx val="0"/>
            <c:bubble3D val="0"/>
            <c:spPr>
              <a:solidFill>
                <a:srgbClr val="C00000"/>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dLbl>
            <c:spPr>
              <a:solidFill>
                <a:prstClr val="white">
                  <a:alpha val="90000"/>
                </a:prstClr>
              </a:solidFill>
              <a:ln w="12700" cap="flat" cmpd="sng" algn="ctr">
                <a:solidFill>
                  <a:srgbClr val="C00000"/>
                </a:solidFill>
                <a:round/>
              </a:ln>
              <a:effectLst>
                <a:outerShdw blurRad="50800" dist="38100" dir="2700000" algn="tl" rotWithShape="0">
                  <a:srgbClr val="C00000">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2"/>
                <c:pt idx="0">
                  <c:v>TOTAL POPULATION</c:v>
                </c:pt>
                <c:pt idx="1">
                  <c:v>TARGET GOAL</c:v>
                </c:pt>
              </c:strCache>
            </c:strRef>
          </c:cat>
          <c:val>
            <c:numRef>
              <c:f>Sheet1!$B$2:$B$5</c:f>
              <c:numCache>
                <c:formatCode>General</c:formatCode>
                <c:ptCount val="4"/>
                <c:pt idx="0">
                  <c:v>35835</c:v>
                </c:pt>
                <c:pt idx="1">
                  <c:v>1500</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IPFAM VS</a:t>
            </a:r>
          </a:p>
          <a:p>
            <a:pPr>
              <a:defRPr/>
            </a:pPr>
            <a:r>
              <a:rPr lang="en-US" dirty="0" smtClean="0"/>
              <a:t> $100 GOAL</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COST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Sheet1!$A$2:$A$3</c:f>
              <c:strCache>
                <c:ptCount val="2"/>
                <c:pt idx="0">
                  <c:v>IPFAM</c:v>
                </c:pt>
                <c:pt idx="1">
                  <c:v>$100 GOAL</c:v>
                </c:pt>
              </c:strCache>
            </c:strRef>
          </c:cat>
          <c:val>
            <c:numRef>
              <c:f>Sheet1!$B$2:$B$3</c:f>
              <c:numCache>
                <c:formatCode>"$"#,##0_);[Red]\("$"#,##0\)</c:formatCode>
                <c:ptCount val="2"/>
                <c:pt idx="0">
                  <c:v>28485</c:v>
                </c:pt>
                <c:pt idx="1">
                  <c:v>58485</c:v>
                </c:pt>
              </c:numCache>
            </c:numRef>
          </c:val>
        </c:ser>
        <c:ser>
          <c:idx val="1"/>
          <c:order val="1"/>
          <c:tx>
            <c:strRef>
              <c:f>Sheet1!$C$1</c:f>
              <c:strCache>
                <c:ptCount val="1"/>
                <c:pt idx="0">
                  <c:v>REVENUE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Sheet1!$A$2:$A$3</c:f>
              <c:strCache>
                <c:ptCount val="2"/>
                <c:pt idx="0">
                  <c:v>IPFAM</c:v>
                </c:pt>
                <c:pt idx="1">
                  <c:v>$100 GOAL</c:v>
                </c:pt>
              </c:strCache>
            </c:strRef>
          </c:cat>
          <c:val>
            <c:numRef>
              <c:f>Sheet1!$C$2:$C$3</c:f>
              <c:numCache>
                <c:formatCode>"$"#,##0_);[Red]\("$"#,##0\)</c:formatCode>
                <c:ptCount val="2"/>
                <c:pt idx="0">
                  <c:v>61515</c:v>
                </c:pt>
                <c:pt idx="1">
                  <c:v>91515</c:v>
                </c:pt>
              </c:numCache>
            </c:numRef>
          </c:val>
        </c:ser>
        <c:dLbls>
          <c:dLblPos val="inBase"/>
          <c:showLegendKey val="0"/>
          <c:showVal val="1"/>
          <c:showCatName val="0"/>
          <c:showSerName val="0"/>
          <c:showPercent val="0"/>
          <c:showBubbleSize val="0"/>
        </c:dLbls>
        <c:gapWidth val="150"/>
        <c:overlap val="100"/>
        <c:axId val="543775840"/>
        <c:axId val="543777800"/>
      </c:barChart>
      <c:catAx>
        <c:axId val="543775840"/>
        <c:scaling>
          <c:orientation val="minMax"/>
        </c:scaling>
        <c:delete val="0"/>
        <c:axPos val="l"/>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3777800"/>
        <c:crosses val="autoZero"/>
        <c:auto val="1"/>
        <c:lblAlgn val="ctr"/>
        <c:lblOffset val="100"/>
        <c:noMultiLvlLbl val="0"/>
      </c:catAx>
      <c:valAx>
        <c:axId val="543777800"/>
        <c:scaling>
          <c:orientation val="minMax"/>
        </c:scaling>
        <c:delete val="1"/>
        <c:axPos val="b"/>
        <c:majorGridlines>
          <c:spPr>
            <a:ln w="9525" cap="flat" cmpd="sng" algn="ctr">
              <a:solidFill>
                <a:schemeClr val="lt1">
                  <a:lumMod val="95000"/>
                  <a:alpha val="10000"/>
                </a:schemeClr>
              </a:solidFill>
              <a:round/>
            </a:ln>
            <a:effectLst/>
          </c:spPr>
        </c:majorGridlines>
        <c:numFmt formatCode="General" sourceLinked="0"/>
        <c:majorTickMark val="out"/>
        <c:minorTickMark val="none"/>
        <c:tickLblPos val="nextTo"/>
        <c:crossAx val="54377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DEA06-151C-4BDF-BEBC-B2E6FDB81FA0}"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10112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EA06-151C-4BDF-BEBC-B2E6FDB81FA0}"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816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EA06-151C-4BDF-BEBC-B2E6FDB81FA0}"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38710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EA06-151C-4BDF-BEBC-B2E6FDB81FA0}"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751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DEA06-151C-4BDF-BEBC-B2E6FDB81FA0}"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38175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DEA06-151C-4BDF-BEBC-B2E6FDB81FA0}"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1175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DEA06-151C-4BDF-BEBC-B2E6FDB81FA0}"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190359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DEA06-151C-4BDF-BEBC-B2E6FDB81FA0}"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389226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DEA06-151C-4BDF-BEBC-B2E6FDB81FA0}"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25909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DEA06-151C-4BDF-BEBC-B2E6FDB81FA0}"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23381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DEA06-151C-4BDF-BEBC-B2E6FDB81FA0}"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B233F-17ED-456A-A512-391E66DCB422}" type="slidenum">
              <a:rPr lang="en-US" smtClean="0"/>
              <a:t>‹#›</a:t>
            </a:fld>
            <a:endParaRPr lang="en-US"/>
          </a:p>
        </p:txBody>
      </p:sp>
    </p:spTree>
    <p:extLst>
      <p:ext uri="{BB962C8B-B14F-4D97-AF65-F5344CB8AC3E}">
        <p14:creationId xmlns:p14="http://schemas.microsoft.com/office/powerpoint/2010/main" val="2428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EA06-151C-4BDF-BEBC-B2E6FDB81FA0}" type="datetimeFigureOut">
              <a:rPr lang="en-US" smtClean="0"/>
              <a:t>7/22/2018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B233F-17ED-456A-A512-391E66DCB422}" type="slidenum">
              <a:rPr lang="en-US" smtClean="0"/>
              <a:t>‹#›</a:t>
            </a:fld>
            <a:endParaRPr lang="en-US"/>
          </a:p>
        </p:txBody>
      </p:sp>
    </p:spTree>
    <p:extLst>
      <p:ext uri="{BB962C8B-B14F-4D97-AF65-F5344CB8AC3E}">
        <p14:creationId xmlns:p14="http://schemas.microsoft.com/office/powerpoint/2010/main" val="235275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00169" y="4717774"/>
            <a:ext cx="9144000" cy="1655762"/>
          </a:xfrm>
        </p:spPr>
        <p:txBody>
          <a:bodyPr>
            <a:normAutofit/>
          </a:bodyPr>
          <a:lstStyle/>
          <a:p>
            <a:r>
              <a:rPr lang="en-US" sz="3200" dirty="0" smtClean="0">
                <a:latin typeface="BigNoodleTitling" panose="02000708030402040100" pitchFamily="2" charset="0"/>
              </a:rPr>
              <a:t>TIGER PRIDE INITIATIVE </a:t>
            </a:r>
            <a:endParaRPr lang="en-US" sz="3200" dirty="0">
              <a:latin typeface="BigNoodleTitling" panose="020007080304020401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982" y="-1779674"/>
            <a:ext cx="7938374" cy="10273189"/>
          </a:xfrm>
          <a:prstGeom prst="rect">
            <a:avLst/>
          </a:prstGeom>
        </p:spPr>
      </p:pic>
    </p:spTree>
    <p:extLst>
      <p:ext uri="{BB962C8B-B14F-4D97-AF65-F5344CB8AC3E}">
        <p14:creationId xmlns:p14="http://schemas.microsoft.com/office/powerpoint/2010/main" val="230758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SEASON TICKET PACKAGE PERKS</a:t>
            </a:r>
            <a:endParaRPr lang="en-US" sz="6000" dirty="0">
              <a:latin typeface="BigNoodleTitling" panose="020007080304020401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5199" y="5123935"/>
            <a:ext cx="3682894" cy="1533817"/>
          </a:xfrm>
        </p:spPr>
      </p:pic>
      <p:sp>
        <p:nvSpPr>
          <p:cNvPr id="5" name="TextBox 4"/>
          <p:cNvSpPr txBox="1"/>
          <p:nvPr/>
        </p:nvSpPr>
        <p:spPr>
          <a:xfrm>
            <a:off x="838200" y="1416908"/>
            <a:ext cx="902043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ALL MEMBERSHIP PERKS OF IPFAM</a:t>
            </a:r>
          </a:p>
          <a:p>
            <a:pPr marL="342900" indent="-342900">
              <a:buFont typeface="Arial" panose="020B0604020202020204" pitchFamily="34" charset="0"/>
              <a:buChar char="•"/>
            </a:pPr>
            <a:r>
              <a:rPr lang="en-US" sz="2400" dirty="0" smtClean="0"/>
              <a:t>SEASON TICKET IN RESERVED SEATING / BOOSTER SECTION</a:t>
            </a:r>
          </a:p>
          <a:p>
            <a:pPr marL="342900" indent="-342900">
              <a:buFont typeface="Arial" panose="020B0604020202020204" pitchFamily="34" charset="0"/>
              <a:buChar char="•"/>
            </a:pPr>
            <a:r>
              <a:rPr lang="en-US" sz="2400" dirty="0" smtClean="0"/>
              <a:t>SEAT-SIDE SERVICE AT FOOTBALL </a:t>
            </a:r>
            <a:r>
              <a:rPr lang="en-US" sz="2400" dirty="0" smtClean="0"/>
              <a:t>GAMES</a:t>
            </a:r>
          </a:p>
          <a:p>
            <a:pPr marL="342900" indent="-342900">
              <a:buFont typeface="Arial" panose="020B0604020202020204" pitchFamily="34" charset="0"/>
              <a:buChar char="•"/>
            </a:pPr>
            <a:r>
              <a:rPr lang="en-US" sz="2400" dirty="0" smtClean="0"/>
              <a:t>HOSPITALITY TENT ACCESS</a:t>
            </a:r>
            <a:endParaRPr lang="en-US" sz="2400" dirty="0" smtClean="0"/>
          </a:p>
          <a:p>
            <a:pPr marL="285750" indent="-285750">
              <a:buFont typeface="Arial" panose="020B0604020202020204" pitchFamily="34" charset="0"/>
              <a:buChar char="•"/>
            </a:pPr>
            <a:r>
              <a:rPr lang="en-US" sz="2400" dirty="0" smtClean="0"/>
              <a:t> ANNUAL SEASON TICKET PACKAGE – ISSUED DIRECT </a:t>
            </a:r>
          </a:p>
          <a:p>
            <a:pPr marL="285750" indent="-285750">
              <a:buFont typeface="Arial" panose="020B0604020202020204" pitchFamily="34" charset="0"/>
              <a:buChar char="•"/>
            </a:pPr>
            <a:r>
              <a:rPr lang="en-US" sz="2400" dirty="0" smtClean="0"/>
              <a:t> PARKING PASS</a:t>
            </a:r>
          </a:p>
          <a:p>
            <a:pPr marL="285750" indent="-285750">
              <a:buFont typeface="Arial" panose="020B0604020202020204" pitchFamily="34" charset="0"/>
              <a:buChar char="•"/>
            </a:pPr>
            <a:r>
              <a:rPr lang="en-US" sz="2400" dirty="0" smtClean="0"/>
              <a:t> DISCOUNT CARD  </a:t>
            </a:r>
          </a:p>
          <a:p>
            <a:pPr marL="285750" indent="-285750">
              <a:buFont typeface="Arial" panose="020B0604020202020204" pitchFamily="34" charset="0"/>
              <a:buChar char="•"/>
            </a:pPr>
            <a:r>
              <a:rPr lang="en-US" sz="2400" dirty="0" smtClean="0"/>
              <a:t>ONLINE/GAME PROGRAM LISTING</a:t>
            </a:r>
          </a:p>
          <a:p>
            <a:pPr marL="285750" indent="-285750">
              <a:buFont typeface="Arial" panose="020B0604020202020204" pitchFamily="34" charset="0"/>
              <a:buChar char="•"/>
            </a:pPr>
            <a:r>
              <a:rPr lang="en-US" sz="2400" dirty="0" smtClean="0"/>
              <a:t>OFFICIAL PALMETTO TIGER PRIDE™ LEVEL-SPECIFIC MERCHANDISE</a:t>
            </a:r>
          </a:p>
          <a:p>
            <a:pPr marL="285750" indent="-285750">
              <a:buFont typeface="Arial" panose="020B0604020202020204" pitchFamily="34" charset="0"/>
              <a:buChar char="•"/>
            </a:pPr>
            <a:endParaRPr lang="en-US" sz="2400" dirty="0" smtClean="0"/>
          </a:p>
          <a:p>
            <a:pPr marL="1200150" lvl="2"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51667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983"/>
          </a:xfrm>
        </p:spPr>
        <p:txBody>
          <a:bodyPr/>
          <a:lstStyle/>
          <a:p>
            <a:r>
              <a:rPr lang="en-US" dirty="0"/>
              <a:t>5 Year Plan for </a:t>
            </a:r>
            <a:r>
              <a:rPr lang="en-US" dirty="0" smtClean="0"/>
              <a:t>Booster Membership</a:t>
            </a:r>
            <a:endParaRPr lang="en-US" dirty="0"/>
          </a:p>
        </p:txBody>
      </p:sp>
      <p:sp>
        <p:nvSpPr>
          <p:cNvPr id="3" name="Content Placeholder 2"/>
          <p:cNvSpPr>
            <a:spLocks noGrp="1"/>
          </p:cNvSpPr>
          <p:nvPr>
            <p:ph idx="1"/>
          </p:nvPr>
        </p:nvSpPr>
        <p:spPr>
          <a:xfrm>
            <a:off x="838200" y="1029727"/>
            <a:ext cx="8229600" cy="5420499"/>
          </a:xfrm>
        </p:spPr>
        <p:txBody>
          <a:bodyPr>
            <a:normAutofit fontScale="40000" lnSpcReduction="20000"/>
          </a:bodyPr>
          <a:lstStyle/>
          <a:p>
            <a:pPr>
              <a:buNone/>
            </a:pPr>
            <a:r>
              <a:rPr lang="en-US" sz="5600" dirty="0"/>
              <a:t>The goal of the plan is to </a:t>
            </a:r>
            <a:r>
              <a:rPr lang="en-US" sz="5600" dirty="0" smtClean="0">
                <a:solidFill>
                  <a:schemeClr val="accent1"/>
                </a:solidFill>
              </a:rPr>
              <a:t>AGGRESSIVELY MARKET </a:t>
            </a:r>
            <a:r>
              <a:rPr lang="en-US" sz="5600" dirty="0" smtClean="0"/>
              <a:t>season </a:t>
            </a:r>
            <a:r>
              <a:rPr lang="en-US" sz="5600" dirty="0"/>
              <a:t>reserve tickets sales steadily over the next 5 years to achieve a maximum goal of 350 season ticket holders. </a:t>
            </a:r>
            <a:r>
              <a:rPr lang="en-US" sz="5600" dirty="0"/>
              <a:t>In addition to the season ticket fee, patrons will be asked to voluntarily join the boosters on an annual basis as a philanthropic gesture to help assist the athletic program. In exchange for their contribution, members will receive the following benefits:</a:t>
            </a:r>
          </a:p>
          <a:p>
            <a:r>
              <a:rPr lang="en-US" sz="5600" dirty="0" smtClean="0"/>
              <a:t>Booster Membership (Voting Rights) </a:t>
            </a:r>
          </a:p>
          <a:p>
            <a:r>
              <a:rPr lang="en-US" sz="5600" dirty="0" smtClean="0"/>
              <a:t>Booster </a:t>
            </a:r>
            <a:r>
              <a:rPr lang="en-US" sz="5600" dirty="0"/>
              <a:t>merchandise (hat, shirt, license plate, decal)</a:t>
            </a:r>
          </a:p>
          <a:p>
            <a:r>
              <a:rPr lang="en-US" sz="5600" dirty="0"/>
              <a:t>F</a:t>
            </a:r>
            <a:r>
              <a:rPr lang="en-US" sz="5600" dirty="0" smtClean="0"/>
              <a:t>ootball </a:t>
            </a:r>
            <a:r>
              <a:rPr lang="en-US" sz="5600" dirty="0"/>
              <a:t>program recognition</a:t>
            </a:r>
          </a:p>
          <a:p>
            <a:r>
              <a:rPr lang="en-US" sz="5600" dirty="0"/>
              <a:t>Hospitality </a:t>
            </a:r>
            <a:r>
              <a:rPr lang="en-US" sz="5600" dirty="0"/>
              <a:t>tent access and concierge </a:t>
            </a:r>
            <a:r>
              <a:rPr lang="en-US" sz="5600" dirty="0" smtClean="0"/>
              <a:t>service</a:t>
            </a:r>
          </a:p>
          <a:p>
            <a:r>
              <a:rPr lang="en-US" sz="5600" dirty="0" smtClean="0"/>
              <a:t>Accumulation of Priority Points</a:t>
            </a:r>
          </a:p>
          <a:p>
            <a:r>
              <a:rPr lang="en-US" sz="5600" dirty="0" smtClean="0"/>
              <a:t>Email Newsletter</a:t>
            </a:r>
            <a:endParaRPr lang="en-US" sz="5600" dirty="0"/>
          </a:p>
          <a:p>
            <a:r>
              <a:rPr lang="en-US" sz="5600" dirty="0"/>
              <a:t> </a:t>
            </a:r>
            <a:r>
              <a:rPr lang="en-US" sz="5600" dirty="0"/>
              <a:t>Annual Booster sponsored dinner invitation to recognize members and their contributions</a:t>
            </a:r>
          </a:p>
          <a:p>
            <a:pPr>
              <a:buNone/>
            </a:pPr>
            <a:r>
              <a:rPr lang="en-US" sz="5600" dirty="0"/>
              <a:t> </a:t>
            </a:r>
          </a:p>
          <a:p>
            <a:pPr>
              <a:buNone/>
            </a:pPr>
            <a:r>
              <a:rPr lang="en-US" sz="5600" dirty="0"/>
              <a:t> </a:t>
            </a:r>
            <a:endParaRPr lang="en-US" dirty="0"/>
          </a:p>
        </p:txBody>
      </p:sp>
    </p:spTree>
    <p:extLst>
      <p:ext uri="{BB962C8B-B14F-4D97-AF65-F5344CB8AC3E}">
        <p14:creationId xmlns:p14="http://schemas.microsoft.com/office/powerpoint/2010/main" val="342004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9934"/>
          </a:xfrm>
        </p:spPr>
        <p:txBody>
          <a:bodyPr/>
          <a:lstStyle/>
          <a:p>
            <a:r>
              <a:rPr lang="en-US" dirty="0" smtClean="0"/>
              <a:t>2018 PLAN FOR TICKET SALES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7313181"/>
              </p:ext>
            </p:extLst>
          </p:nvPr>
        </p:nvGraphicFramePr>
        <p:xfrm>
          <a:off x="838200" y="1825625"/>
          <a:ext cx="9395254" cy="3220720"/>
        </p:xfrm>
        <a:graphic>
          <a:graphicData uri="http://schemas.openxmlformats.org/drawingml/2006/table">
            <a:tbl>
              <a:tblPr firstRow="1" bandRow="1">
                <a:tableStyleId>{5C22544A-7EE6-4342-B048-85BDC9FD1C3A}</a:tableStyleId>
              </a:tblPr>
              <a:tblGrid>
                <a:gridCol w="6518189"/>
                <a:gridCol w="1433384"/>
                <a:gridCol w="1443681"/>
              </a:tblGrid>
              <a:tr h="370840">
                <a:tc>
                  <a:txBody>
                    <a:bodyPr/>
                    <a:lstStyle/>
                    <a:p>
                      <a:r>
                        <a:rPr lang="en-US" dirty="0" smtClean="0"/>
                        <a:t>ITEM NAME</a:t>
                      </a:r>
                      <a:endParaRPr lang="en-US" dirty="0"/>
                    </a:p>
                  </a:txBody>
                  <a:tcPr/>
                </a:tc>
                <a:tc>
                  <a:txBody>
                    <a:bodyPr/>
                    <a:lstStyle/>
                    <a:p>
                      <a:r>
                        <a:rPr lang="en-US" dirty="0" smtClean="0"/>
                        <a:t>SCHOOL REVENUE</a:t>
                      </a:r>
                      <a:endParaRPr lang="en-US" dirty="0"/>
                    </a:p>
                  </a:txBody>
                  <a:tcPr/>
                </a:tc>
                <a:tc>
                  <a:txBody>
                    <a:bodyPr/>
                    <a:lstStyle/>
                    <a:p>
                      <a:r>
                        <a:rPr lang="en-US" dirty="0" smtClean="0"/>
                        <a:t>BOOSTER REVENUE</a:t>
                      </a:r>
                      <a:endParaRPr lang="en-US" dirty="0"/>
                    </a:p>
                  </a:txBody>
                  <a:tcPr/>
                </a:tc>
              </a:tr>
              <a:tr h="370840">
                <a:tc>
                  <a:txBody>
                    <a:bodyPr/>
                    <a:lstStyle/>
                    <a:p>
                      <a:r>
                        <a:rPr lang="en-US" dirty="0" smtClean="0"/>
                        <a:t>SALE OF EXISTING APPROX. 172 SEASON</a:t>
                      </a:r>
                      <a:r>
                        <a:rPr lang="en-US" baseline="0" dirty="0" smtClean="0"/>
                        <a:t> TICKET HOLDERS (@ $60)</a:t>
                      </a:r>
                      <a:endParaRPr lang="en-US" dirty="0"/>
                    </a:p>
                  </a:txBody>
                  <a:tcPr/>
                </a:tc>
                <a:tc>
                  <a:txBody>
                    <a:bodyPr/>
                    <a:lstStyle/>
                    <a:p>
                      <a:r>
                        <a:rPr lang="en-US" dirty="0" smtClean="0"/>
                        <a:t>$10,320</a:t>
                      </a:r>
                      <a:endParaRPr lang="en-US" dirty="0"/>
                    </a:p>
                  </a:txBody>
                  <a:tcPr/>
                </a:tc>
                <a:tc>
                  <a:txBody>
                    <a:bodyPr/>
                    <a:lstStyle/>
                    <a:p>
                      <a:endParaRPr lang="en-US" dirty="0"/>
                    </a:p>
                  </a:txBody>
                  <a:tcPr/>
                </a:tc>
              </a:tr>
              <a:tr h="370840">
                <a:tc>
                  <a:txBody>
                    <a:bodyPr/>
                    <a:lstStyle/>
                    <a:p>
                      <a:r>
                        <a:rPr lang="en-US" dirty="0" smtClean="0"/>
                        <a:t>SECTION F (72 SEASON TICKETS @ $60) BUYOUT</a:t>
                      </a:r>
                      <a:endParaRPr lang="en-US" dirty="0"/>
                    </a:p>
                  </a:txBody>
                  <a:tcPr/>
                </a:tc>
                <a:tc>
                  <a:txBody>
                    <a:bodyPr/>
                    <a:lstStyle/>
                    <a:p>
                      <a:r>
                        <a:rPr lang="en-US" dirty="0" smtClean="0"/>
                        <a:t>$4,320 </a:t>
                      </a:r>
                      <a:endParaRPr lang="en-US" dirty="0"/>
                    </a:p>
                  </a:txBody>
                  <a:tcPr/>
                </a:tc>
                <a:tc>
                  <a:txBody>
                    <a:bodyPr/>
                    <a:lstStyle/>
                    <a:p>
                      <a:endParaRPr lang="en-US" dirty="0"/>
                    </a:p>
                  </a:txBody>
                  <a:tcPr/>
                </a:tc>
              </a:tr>
              <a:tr h="370840">
                <a:tc>
                  <a:txBody>
                    <a:bodyPr/>
                    <a:lstStyle/>
                    <a:p>
                      <a:r>
                        <a:rPr lang="en-US" dirty="0" smtClean="0"/>
                        <a:t>SECTION F (BOOSTER MEMBERSHIP FEE) ($100 PROFIT</a:t>
                      </a:r>
                      <a:r>
                        <a:rPr lang="en-US" baseline="0" dirty="0" smtClean="0"/>
                        <a:t> AFTER COST</a:t>
                      </a:r>
                      <a:r>
                        <a:rPr lang="en-US" dirty="0" smtClean="0"/>
                        <a:t>)</a:t>
                      </a:r>
                      <a:endParaRPr lang="en-US" dirty="0"/>
                    </a:p>
                  </a:txBody>
                  <a:tcPr/>
                </a:tc>
                <a:tc>
                  <a:txBody>
                    <a:bodyPr/>
                    <a:lstStyle/>
                    <a:p>
                      <a:endParaRPr lang="en-US" dirty="0"/>
                    </a:p>
                  </a:txBody>
                  <a:tcPr/>
                </a:tc>
                <a:tc>
                  <a:txBody>
                    <a:bodyPr/>
                    <a:lstStyle/>
                    <a:p>
                      <a:r>
                        <a:rPr lang="en-US" dirty="0" smtClean="0"/>
                        <a:t>$7,200</a:t>
                      </a:r>
                      <a:endParaRPr lang="en-US" dirty="0"/>
                    </a:p>
                  </a:txBody>
                  <a:tcPr/>
                </a:tc>
              </a:tr>
              <a:tr h="370840">
                <a:tc>
                  <a:txBody>
                    <a:bodyPr/>
                    <a:lstStyle/>
                    <a:p>
                      <a:r>
                        <a:rPr lang="en-US" dirty="0" smtClean="0"/>
                        <a:t>CURRENT SEASON TICKET HOLDERS IPFAM</a:t>
                      </a:r>
                      <a:r>
                        <a:rPr lang="en-US" baseline="0" dirty="0" smtClean="0"/>
                        <a:t> UPGRADE ($50 X 147) </a:t>
                      </a:r>
                      <a:endParaRPr lang="en-US" dirty="0"/>
                    </a:p>
                  </a:txBody>
                  <a:tcPr/>
                </a:tc>
                <a:tc>
                  <a:txBody>
                    <a:bodyPr/>
                    <a:lstStyle/>
                    <a:p>
                      <a:endParaRPr lang="en-US" dirty="0"/>
                    </a:p>
                  </a:txBody>
                  <a:tcPr/>
                </a:tc>
                <a:tc>
                  <a:txBody>
                    <a:bodyPr/>
                    <a:lstStyle/>
                    <a:p>
                      <a:r>
                        <a:rPr lang="en-US" dirty="0" smtClean="0"/>
                        <a:t>$7,350</a:t>
                      </a:r>
                      <a:endParaRPr lang="en-US" dirty="0"/>
                    </a:p>
                  </a:txBody>
                  <a:tcPr/>
                </a:tc>
              </a:tr>
              <a:tr h="370840">
                <a:tc>
                  <a:txBody>
                    <a:bodyPr/>
                    <a:lstStyle/>
                    <a:p>
                      <a:r>
                        <a:rPr lang="en-US" dirty="0" smtClean="0"/>
                        <a:t>CURRENT SEASON TICKET HOLDER VARSITY CLUB UPGRADE</a:t>
                      </a:r>
                      <a:r>
                        <a:rPr lang="en-US" baseline="0" dirty="0" smtClean="0"/>
                        <a:t> ($100 X 25)</a:t>
                      </a:r>
                      <a:endParaRPr lang="en-US" dirty="0"/>
                    </a:p>
                  </a:txBody>
                  <a:tcPr/>
                </a:tc>
                <a:tc>
                  <a:txBody>
                    <a:bodyPr/>
                    <a:lstStyle/>
                    <a:p>
                      <a:endParaRPr lang="en-US" dirty="0"/>
                    </a:p>
                  </a:txBody>
                  <a:tcPr/>
                </a:tc>
                <a:tc>
                  <a:txBody>
                    <a:bodyPr/>
                    <a:lstStyle/>
                    <a:p>
                      <a:r>
                        <a:rPr lang="en-US" dirty="0" smtClean="0"/>
                        <a:t>$2,500</a:t>
                      </a:r>
                      <a:endParaRPr lang="en-US" dirty="0"/>
                    </a:p>
                  </a:txBody>
                  <a:tcPr/>
                </a:tc>
              </a:tr>
              <a:tr h="370840">
                <a:tc>
                  <a:txBody>
                    <a:bodyPr/>
                    <a:lstStyle/>
                    <a:p>
                      <a:r>
                        <a:rPr lang="en-US" sz="2400" dirty="0" smtClean="0"/>
                        <a:t>TOTALS</a:t>
                      </a:r>
                      <a:endParaRPr lang="en-US" sz="2400" dirty="0"/>
                    </a:p>
                  </a:txBody>
                  <a:tcPr/>
                </a:tc>
                <a:tc>
                  <a:txBody>
                    <a:bodyPr/>
                    <a:lstStyle/>
                    <a:p>
                      <a:r>
                        <a:rPr lang="en-US" sz="2400" dirty="0" smtClean="0"/>
                        <a:t>$14,640</a:t>
                      </a:r>
                      <a:endParaRPr lang="en-US" sz="2400" dirty="0"/>
                    </a:p>
                  </a:txBody>
                  <a:tcPr/>
                </a:tc>
                <a:tc>
                  <a:txBody>
                    <a:bodyPr/>
                    <a:lstStyle/>
                    <a:p>
                      <a:r>
                        <a:rPr lang="en-US" sz="2400" dirty="0" smtClean="0"/>
                        <a:t>$17,050</a:t>
                      </a:r>
                      <a:endParaRPr lang="en-US" sz="2400" dirty="0"/>
                    </a:p>
                  </a:txBody>
                  <a:tcPr/>
                </a:tc>
              </a:tr>
            </a:tbl>
          </a:graphicData>
        </a:graphic>
      </p:graphicFrame>
    </p:spTree>
    <p:extLst>
      <p:ext uri="{BB962C8B-B14F-4D97-AF65-F5344CB8AC3E}">
        <p14:creationId xmlns:p14="http://schemas.microsoft.com/office/powerpoint/2010/main" val="132089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9934"/>
          </a:xfrm>
        </p:spPr>
        <p:txBody>
          <a:bodyPr/>
          <a:lstStyle/>
          <a:p>
            <a:r>
              <a:rPr lang="en-US" dirty="0" smtClean="0"/>
              <a:t>5-YEAR PLAN FOR TICKET SALES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188652"/>
              </p:ext>
            </p:extLst>
          </p:nvPr>
        </p:nvGraphicFramePr>
        <p:xfrm>
          <a:off x="838200" y="1825625"/>
          <a:ext cx="9395254" cy="1838960"/>
        </p:xfrm>
        <a:graphic>
          <a:graphicData uri="http://schemas.openxmlformats.org/drawingml/2006/table">
            <a:tbl>
              <a:tblPr firstRow="1" bandRow="1">
                <a:tableStyleId>{5C22544A-7EE6-4342-B048-85BDC9FD1C3A}</a:tableStyleId>
              </a:tblPr>
              <a:tblGrid>
                <a:gridCol w="6518189"/>
                <a:gridCol w="1433384"/>
                <a:gridCol w="1443681"/>
              </a:tblGrid>
              <a:tr h="370840">
                <a:tc>
                  <a:txBody>
                    <a:bodyPr/>
                    <a:lstStyle/>
                    <a:p>
                      <a:r>
                        <a:rPr lang="en-US" dirty="0" smtClean="0"/>
                        <a:t>ITEM NAME</a:t>
                      </a:r>
                      <a:endParaRPr lang="en-US" dirty="0"/>
                    </a:p>
                  </a:txBody>
                  <a:tcPr/>
                </a:tc>
                <a:tc>
                  <a:txBody>
                    <a:bodyPr/>
                    <a:lstStyle/>
                    <a:p>
                      <a:r>
                        <a:rPr lang="en-US" dirty="0" smtClean="0"/>
                        <a:t>SCHOOL REVENUE</a:t>
                      </a:r>
                      <a:endParaRPr lang="en-US" dirty="0"/>
                    </a:p>
                  </a:txBody>
                  <a:tcPr/>
                </a:tc>
                <a:tc>
                  <a:txBody>
                    <a:bodyPr/>
                    <a:lstStyle/>
                    <a:p>
                      <a:r>
                        <a:rPr lang="en-US" dirty="0" smtClean="0"/>
                        <a:t>BOOSTER REVENUE</a:t>
                      </a:r>
                      <a:endParaRPr lang="en-US" dirty="0"/>
                    </a:p>
                  </a:txBody>
                  <a:tcPr/>
                </a:tc>
              </a:tr>
              <a:tr h="370840">
                <a:tc>
                  <a:txBody>
                    <a:bodyPr/>
                    <a:lstStyle/>
                    <a:p>
                      <a:r>
                        <a:rPr lang="en-US" dirty="0" smtClean="0"/>
                        <a:t>SALE OF APPROX. 350 SEASON TICKETS @</a:t>
                      </a:r>
                      <a:r>
                        <a:rPr lang="en-US" baseline="0" dirty="0" smtClean="0"/>
                        <a:t> $60</a:t>
                      </a:r>
                      <a:endParaRPr lang="en-US" dirty="0"/>
                    </a:p>
                  </a:txBody>
                  <a:tcPr/>
                </a:tc>
                <a:tc>
                  <a:txBody>
                    <a:bodyPr/>
                    <a:lstStyle/>
                    <a:p>
                      <a:r>
                        <a:rPr lang="en-US" dirty="0" smtClean="0"/>
                        <a:t>$21,000</a:t>
                      </a:r>
                      <a:endParaRPr lang="en-US" dirty="0"/>
                    </a:p>
                  </a:txBody>
                  <a:tcPr/>
                </a:tc>
                <a:tc>
                  <a:txBody>
                    <a:bodyPr/>
                    <a:lstStyle/>
                    <a:p>
                      <a:endParaRPr lang="en-US" dirty="0"/>
                    </a:p>
                  </a:txBody>
                  <a:tcPr/>
                </a:tc>
              </a:tr>
              <a:tr h="370840">
                <a:tc>
                  <a:txBody>
                    <a:bodyPr/>
                    <a:lstStyle/>
                    <a:p>
                      <a:r>
                        <a:rPr lang="en-US" dirty="0" smtClean="0"/>
                        <a:t>AVERAGE BOOSTER MEMBERSHIP ($100</a:t>
                      </a:r>
                      <a:r>
                        <a:rPr lang="en-US" baseline="0" dirty="0" smtClean="0"/>
                        <a:t> X 350) </a:t>
                      </a:r>
                      <a:endParaRPr lang="en-US" dirty="0"/>
                    </a:p>
                  </a:txBody>
                  <a:tcPr/>
                </a:tc>
                <a:tc>
                  <a:txBody>
                    <a:bodyPr/>
                    <a:lstStyle/>
                    <a:p>
                      <a:endParaRPr lang="en-US" dirty="0"/>
                    </a:p>
                  </a:txBody>
                  <a:tcPr/>
                </a:tc>
                <a:tc>
                  <a:txBody>
                    <a:bodyPr/>
                    <a:lstStyle/>
                    <a:p>
                      <a:r>
                        <a:rPr lang="en-US" dirty="0" smtClean="0"/>
                        <a:t>$35,000</a:t>
                      </a:r>
                      <a:endParaRPr lang="en-US" dirty="0"/>
                    </a:p>
                  </a:txBody>
                  <a:tcPr/>
                </a:tc>
              </a:tr>
              <a:tr h="370840">
                <a:tc>
                  <a:txBody>
                    <a:bodyPr/>
                    <a:lstStyle/>
                    <a:p>
                      <a:r>
                        <a:rPr lang="en-US" dirty="0" smtClean="0"/>
                        <a:t>TOTALS</a:t>
                      </a:r>
                      <a:endParaRPr lang="en-US" dirty="0"/>
                    </a:p>
                  </a:txBody>
                  <a:tcPr/>
                </a:tc>
                <a:tc>
                  <a:txBody>
                    <a:bodyPr/>
                    <a:lstStyle/>
                    <a:p>
                      <a:r>
                        <a:rPr lang="en-US" sz="2400" dirty="0" smtClean="0"/>
                        <a:t>$21,000</a:t>
                      </a:r>
                      <a:endParaRPr lang="en-US" sz="2400" dirty="0"/>
                    </a:p>
                  </a:txBody>
                  <a:tcPr/>
                </a:tc>
                <a:tc>
                  <a:txBody>
                    <a:bodyPr/>
                    <a:lstStyle/>
                    <a:p>
                      <a:r>
                        <a:rPr lang="en-US" sz="2400" dirty="0" smtClean="0"/>
                        <a:t>$35,000</a:t>
                      </a:r>
                      <a:endParaRPr lang="en-US" sz="2400" dirty="0"/>
                    </a:p>
                  </a:txBody>
                  <a:tcPr/>
                </a:tc>
              </a:tr>
            </a:tbl>
          </a:graphicData>
        </a:graphic>
      </p:graphicFrame>
    </p:spTree>
    <p:extLst>
      <p:ext uri="{BB962C8B-B14F-4D97-AF65-F5344CB8AC3E}">
        <p14:creationId xmlns:p14="http://schemas.microsoft.com/office/powerpoint/2010/main" val="145696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50122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716692"/>
            <a:ext cx="7086600" cy="762000"/>
          </a:xfrm>
        </p:spPr>
        <p:txBody>
          <a:bodyPr>
            <a:normAutofit fontScale="90000"/>
          </a:bodyPr>
          <a:lstStyle/>
          <a:p>
            <a:r>
              <a:rPr lang="en-US" dirty="0"/>
              <a:t>5 YEAR PLAN FOR ADVERTISING</a:t>
            </a:r>
          </a:p>
        </p:txBody>
      </p:sp>
      <p:pic>
        <p:nvPicPr>
          <p:cNvPr id="4" name="Picture 3" descr="Banner_Ad-placement-3.jpg"/>
          <p:cNvPicPr>
            <a:picLocks noChangeAspect="1"/>
          </p:cNvPicPr>
          <p:nvPr/>
        </p:nvPicPr>
        <p:blipFill>
          <a:blip r:embed="rId2" cstate="print"/>
          <a:stretch>
            <a:fillRect/>
          </a:stretch>
        </p:blipFill>
        <p:spPr>
          <a:xfrm>
            <a:off x="1524000" y="1676400"/>
            <a:ext cx="9067800" cy="5029200"/>
          </a:xfrm>
          <a:prstGeom prst="rect">
            <a:avLst/>
          </a:prstGeom>
        </p:spPr>
      </p:pic>
    </p:spTree>
    <p:extLst>
      <p:ext uri="{BB962C8B-B14F-4D97-AF65-F5344CB8AC3E}">
        <p14:creationId xmlns:p14="http://schemas.microsoft.com/office/powerpoint/2010/main" val="293212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Sales</a:t>
            </a:r>
            <a:endParaRPr lang="en-US" dirty="0"/>
          </a:p>
        </p:txBody>
      </p:sp>
      <p:sp>
        <p:nvSpPr>
          <p:cNvPr id="3" name="Content Placeholder 2"/>
          <p:cNvSpPr>
            <a:spLocks noGrp="1"/>
          </p:cNvSpPr>
          <p:nvPr>
            <p:ph idx="1"/>
          </p:nvPr>
        </p:nvSpPr>
        <p:spPr>
          <a:xfrm>
            <a:off x="1981200" y="1371601"/>
            <a:ext cx="8229600" cy="4754563"/>
          </a:xfrm>
        </p:spPr>
        <p:txBody>
          <a:bodyPr/>
          <a:lstStyle/>
          <a:p>
            <a:pPr>
              <a:buNone/>
            </a:pPr>
            <a:r>
              <a:rPr lang="en-US" dirty="0"/>
              <a:t>In order to achieve our revenue objectives, one of the mechanisms at our disposal is stadium banner sales. In the diagram, there are displayed, 147 fence sections (4x8) which are available for sale through PHS Boosters. The goal over 5 years is to sell all banner spots at an average of $300.00 annually</a:t>
            </a:r>
            <a:r>
              <a:rPr lang="en-US" dirty="0" smtClean="0"/>
              <a:t>.</a:t>
            </a:r>
          </a:p>
          <a:p>
            <a:pPr>
              <a:buNone/>
            </a:pPr>
            <a:endParaRPr lang="en-US" dirty="0" smtClean="0"/>
          </a:p>
          <a:p>
            <a:pPr>
              <a:buNone/>
            </a:pPr>
            <a:r>
              <a:rPr lang="en-US" dirty="0"/>
              <a:t>$300.00 X 147 = $44,000.00 Annual Revenue</a:t>
            </a:r>
          </a:p>
        </p:txBody>
      </p:sp>
    </p:spTree>
    <p:extLst>
      <p:ext uri="{BB962C8B-B14F-4D97-AF65-F5344CB8AC3E}">
        <p14:creationId xmlns:p14="http://schemas.microsoft.com/office/powerpoint/2010/main" val="3991134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dirty="0" smtClean="0"/>
              <a:t>FOOTBALL HOME GAME REVENUE</a:t>
            </a:r>
            <a:br>
              <a:rPr lang="en-US" dirty="0" smtClean="0"/>
            </a:br>
            <a:endParaRPr lang="en-US" dirty="0"/>
          </a:p>
        </p:txBody>
      </p:sp>
      <p:sp>
        <p:nvSpPr>
          <p:cNvPr id="3" name="Content Placeholder 2"/>
          <p:cNvSpPr>
            <a:spLocks noGrp="1"/>
          </p:cNvSpPr>
          <p:nvPr>
            <p:ph idx="1"/>
          </p:nvPr>
        </p:nvSpPr>
        <p:spPr>
          <a:xfrm>
            <a:off x="1981200" y="1066801"/>
            <a:ext cx="8229600" cy="5059363"/>
          </a:xfrm>
        </p:spPr>
        <p:txBody>
          <a:bodyPr>
            <a:normAutofit fontScale="55000" lnSpcReduction="20000"/>
          </a:bodyPr>
          <a:lstStyle/>
          <a:p>
            <a:pPr>
              <a:buNone/>
            </a:pPr>
            <a:r>
              <a:rPr lang="en-US" dirty="0"/>
              <a:t> </a:t>
            </a:r>
          </a:p>
          <a:p>
            <a:pPr algn="ctr">
              <a:buNone/>
            </a:pPr>
            <a:r>
              <a:rPr lang="en-US" sz="5800" dirty="0"/>
              <a:t>2018 </a:t>
            </a:r>
            <a:r>
              <a:rPr lang="en-US" sz="5800" dirty="0"/>
              <a:t>PROJECTED REVENUE</a:t>
            </a:r>
          </a:p>
          <a:p>
            <a:pPr>
              <a:buNone/>
            </a:pPr>
            <a:r>
              <a:rPr lang="en-US" sz="5800" dirty="0"/>
              <a:t> </a:t>
            </a:r>
          </a:p>
          <a:p>
            <a:pPr>
              <a:buNone/>
            </a:pPr>
            <a:r>
              <a:rPr lang="en-US" dirty="0"/>
              <a:t>Ticket/Membership (stadium) Revenue                    </a:t>
            </a:r>
            <a:r>
              <a:rPr lang="en-US" dirty="0" smtClean="0"/>
              <a:t>=$31,690</a:t>
            </a:r>
            <a:endParaRPr lang="en-US" dirty="0"/>
          </a:p>
          <a:p>
            <a:pPr>
              <a:buNone/>
            </a:pPr>
            <a:r>
              <a:rPr lang="en-US" dirty="0"/>
              <a:t>*Concession </a:t>
            </a:r>
            <a:r>
              <a:rPr lang="en-US" dirty="0" smtClean="0"/>
              <a:t>Profit </a:t>
            </a:r>
            <a:r>
              <a:rPr lang="en-US" dirty="0"/>
              <a:t>(excluding merchandise)      </a:t>
            </a:r>
            <a:r>
              <a:rPr lang="en-US" dirty="0" smtClean="0"/>
              <a:t>     =$5,000 </a:t>
            </a:r>
            <a:endParaRPr lang="en-US" dirty="0"/>
          </a:p>
          <a:p>
            <a:pPr>
              <a:buNone/>
            </a:pPr>
            <a:r>
              <a:rPr lang="en-US" dirty="0"/>
              <a:t>                                                                              TOTAL </a:t>
            </a:r>
            <a:r>
              <a:rPr lang="en-US" dirty="0" smtClean="0"/>
              <a:t>=$36,690</a:t>
            </a:r>
            <a:endParaRPr lang="en-US" dirty="0"/>
          </a:p>
          <a:p>
            <a:pPr>
              <a:buNone/>
            </a:pPr>
            <a:r>
              <a:rPr lang="en-US" dirty="0"/>
              <a:t> </a:t>
            </a:r>
          </a:p>
          <a:p>
            <a:pPr>
              <a:buNone/>
            </a:pPr>
            <a:r>
              <a:rPr lang="en-US" dirty="0"/>
              <a:t> </a:t>
            </a:r>
          </a:p>
          <a:p>
            <a:pPr algn="ctr">
              <a:buNone/>
            </a:pPr>
            <a:r>
              <a:rPr lang="en-US" sz="4400" dirty="0"/>
              <a:t>YEAR </a:t>
            </a:r>
            <a:r>
              <a:rPr lang="en-US" sz="4400" dirty="0"/>
              <a:t>5 PROJECTED REVENUE</a:t>
            </a:r>
          </a:p>
          <a:p>
            <a:pPr>
              <a:buNone/>
            </a:pPr>
            <a:r>
              <a:rPr lang="en-US" dirty="0"/>
              <a:t> </a:t>
            </a:r>
          </a:p>
          <a:p>
            <a:pPr>
              <a:buNone/>
            </a:pPr>
            <a:r>
              <a:rPr lang="en-US" dirty="0"/>
              <a:t>Ticket/Membership (stadium) Revenue  =$56,000.00</a:t>
            </a:r>
          </a:p>
          <a:p>
            <a:pPr>
              <a:buNone/>
            </a:pPr>
            <a:r>
              <a:rPr lang="en-US" dirty="0"/>
              <a:t>Concession Revenue                                    </a:t>
            </a:r>
            <a:r>
              <a:rPr lang="en-US" dirty="0" smtClean="0"/>
              <a:t>=$15,000.00</a:t>
            </a:r>
            <a:endParaRPr lang="en-US" dirty="0"/>
          </a:p>
          <a:p>
            <a:pPr>
              <a:buNone/>
            </a:pPr>
            <a:r>
              <a:rPr lang="en-US" dirty="0"/>
              <a:t>                                                            TOTAL </a:t>
            </a:r>
            <a:r>
              <a:rPr lang="en-US" dirty="0" smtClean="0"/>
              <a:t>=$</a:t>
            </a:r>
            <a:r>
              <a:rPr lang="en-US" dirty="0" smtClean="0"/>
              <a:t>71</a:t>
            </a:r>
            <a:r>
              <a:rPr lang="en-US" dirty="0" smtClean="0"/>
              <a:t>,000.00</a:t>
            </a:r>
            <a:endParaRPr lang="en-US" dirty="0"/>
          </a:p>
          <a:p>
            <a:pPr>
              <a:buNone/>
            </a:pPr>
            <a:r>
              <a:rPr lang="en-US" dirty="0"/>
              <a:t> </a:t>
            </a:r>
          </a:p>
          <a:p>
            <a:pPr>
              <a:buNone/>
            </a:pPr>
            <a:r>
              <a:rPr lang="en-US" dirty="0"/>
              <a:t>BANNER SALES (ADDDITIONAL )              = $44,000.00 </a:t>
            </a:r>
          </a:p>
          <a:p>
            <a:pPr>
              <a:buNone/>
            </a:pPr>
            <a:r>
              <a:rPr lang="en-US" dirty="0"/>
              <a:t>                                                           TOTAL =$</a:t>
            </a:r>
            <a:r>
              <a:rPr lang="en-US" dirty="0" smtClean="0"/>
              <a:t>115,000.00 </a:t>
            </a:r>
            <a:endParaRPr lang="en-US" dirty="0"/>
          </a:p>
          <a:p>
            <a:pPr>
              <a:buNone/>
            </a:pPr>
            <a:endParaRPr lang="en-US" dirty="0"/>
          </a:p>
        </p:txBody>
      </p:sp>
    </p:spTree>
    <p:extLst>
      <p:ext uri="{BB962C8B-B14F-4D97-AF65-F5344CB8AC3E}">
        <p14:creationId xmlns:p14="http://schemas.microsoft.com/office/powerpoint/2010/main" val="242286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WE NEED…	</a:t>
            </a:r>
            <a:endParaRPr lang="en-US" dirty="0"/>
          </a:p>
        </p:txBody>
      </p:sp>
      <p:sp>
        <p:nvSpPr>
          <p:cNvPr id="5" name="Subtitle 4"/>
          <p:cNvSpPr>
            <a:spLocks noGrp="1"/>
          </p:cNvSpPr>
          <p:nvPr>
            <p:ph type="subTitle" idx="1"/>
          </p:nvPr>
        </p:nvSpPr>
        <p:spPr>
          <a:xfrm>
            <a:off x="1458096" y="3239572"/>
            <a:ext cx="9144000" cy="1655762"/>
          </a:xfrm>
        </p:spPr>
        <p:txBody>
          <a:bodyPr/>
          <a:lstStyle/>
          <a:p>
            <a:r>
              <a:rPr lang="en-US" dirty="0" smtClean="0"/>
              <a:t>FROM PALMETTO HIGH ADMINISTRATION</a:t>
            </a:r>
            <a:endParaRPr lang="en-US" dirty="0"/>
          </a:p>
        </p:txBody>
      </p:sp>
    </p:spTree>
    <p:extLst>
      <p:ext uri="{BB962C8B-B14F-4D97-AF65-F5344CB8AC3E}">
        <p14:creationId xmlns:p14="http://schemas.microsoft.com/office/powerpoint/2010/main" val="273997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ASKING….</a:t>
            </a:r>
            <a:endParaRPr lang="en-US" dirty="0"/>
          </a:p>
        </p:txBody>
      </p:sp>
      <p:sp>
        <p:nvSpPr>
          <p:cNvPr id="3" name="Content Placeholder 2"/>
          <p:cNvSpPr>
            <a:spLocks noGrp="1"/>
          </p:cNvSpPr>
          <p:nvPr>
            <p:ph idx="1"/>
          </p:nvPr>
        </p:nvSpPr>
        <p:spPr/>
        <p:txBody>
          <a:bodyPr/>
          <a:lstStyle/>
          <a:p>
            <a:r>
              <a:rPr lang="en-US" dirty="0" smtClean="0"/>
              <a:t>APPROVAL TO BUY 72 SEASON TICKETS (SECTION F) OUTRIGHT FOR $4,320 (PAID IN FULL TODAY OR FIRST AVAILABLE DATE) </a:t>
            </a:r>
          </a:p>
          <a:p>
            <a:r>
              <a:rPr lang="en-US" dirty="0" smtClean="0"/>
              <a:t>APPROVAL TO ERECT (AT OUR OWN LABOR &amp; COST) A HOSPITALITY TENT FOR SELECT BOOSTER LEVEL MEMBERS EACH HOME GAME.</a:t>
            </a:r>
          </a:p>
          <a:p>
            <a:r>
              <a:rPr lang="en-US" dirty="0" smtClean="0"/>
              <a:t>PERMISSION TO SELL BANNER ADS ON THE FOOTBALL STADIUM. </a:t>
            </a:r>
          </a:p>
          <a:p>
            <a:r>
              <a:rPr lang="en-US" i="1" dirty="0" smtClean="0"/>
              <a:t>OPTIONAL: PERMISSION TO MANAGE NORTH SIDE CONCESSION STAND. </a:t>
            </a:r>
            <a:endParaRPr lang="en-US" i="1" dirty="0"/>
          </a:p>
        </p:txBody>
      </p:sp>
    </p:spTree>
    <p:extLst>
      <p:ext uri="{BB962C8B-B14F-4D97-AF65-F5344CB8AC3E}">
        <p14:creationId xmlns:p14="http://schemas.microsoft.com/office/powerpoint/2010/main" val="53844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 PLAN	</a:t>
            </a:r>
            <a:endParaRPr lang="en-US" dirty="0"/>
          </a:p>
        </p:txBody>
      </p:sp>
      <p:sp>
        <p:nvSpPr>
          <p:cNvPr id="3" name="Content Placeholder 2"/>
          <p:cNvSpPr>
            <a:spLocks noGrp="1"/>
          </p:cNvSpPr>
          <p:nvPr>
            <p:ph idx="1"/>
          </p:nvPr>
        </p:nvSpPr>
        <p:spPr>
          <a:xfrm>
            <a:off x="838200" y="1372544"/>
            <a:ext cx="10515600" cy="4351338"/>
          </a:xfrm>
        </p:spPr>
        <p:txBody>
          <a:bodyPr>
            <a:normAutofit fontScale="85000" lnSpcReduction="20000"/>
          </a:bodyPr>
          <a:lstStyle/>
          <a:p>
            <a:pPr marL="0" indent="0">
              <a:buNone/>
            </a:pPr>
            <a:r>
              <a:rPr lang="en-US" sz="2000" dirty="0"/>
              <a:t>The purpose of any booster club is simple: </a:t>
            </a:r>
            <a:r>
              <a:rPr lang="en-US" sz="2000" b="1" dirty="0">
                <a:solidFill>
                  <a:schemeClr val="accent1"/>
                </a:solidFill>
              </a:rPr>
              <a:t>RAISE AS MUCH MONEY AS YOU CAN!</a:t>
            </a:r>
            <a:r>
              <a:rPr lang="en-US" sz="2000" dirty="0"/>
              <a:t> In order to do this, we have developed a 5 YEAR PLAN</a:t>
            </a:r>
            <a:r>
              <a:rPr lang="en-US" sz="2000" dirty="0" smtClean="0"/>
              <a:t>. The </a:t>
            </a:r>
            <a:r>
              <a:rPr lang="en-US" sz="2000" dirty="0"/>
              <a:t>plan is designed to achieve the goal of: </a:t>
            </a:r>
            <a:r>
              <a:rPr lang="en-US" sz="2000" b="1" dirty="0">
                <a:solidFill>
                  <a:schemeClr val="accent1"/>
                </a:solidFill>
              </a:rPr>
              <a:t>FINANCIALLY SUBSIDIZING EVERY ATHLETIC PROGRAM AT PALMETTO HIGH SCHOOL</a:t>
            </a:r>
            <a:r>
              <a:rPr lang="en-US" sz="2000" dirty="0">
                <a:solidFill>
                  <a:schemeClr val="accent1"/>
                </a:solidFill>
              </a:rPr>
              <a:t>. </a:t>
            </a:r>
            <a:r>
              <a:rPr lang="en-US" sz="2000" dirty="0"/>
              <a:t>By implementing this plan, we will place athletics in a position of strength against upcoming competition in our area and ensure that no student athlete would want to transfer/enroll in any other school. To achieve this goal, the following steps </a:t>
            </a:r>
            <a:r>
              <a:rPr lang="en-US" sz="2000" b="1" dirty="0">
                <a:solidFill>
                  <a:schemeClr val="accent1"/>
                </a:solidFill>
              </a:rPr>
              <a:t>must</a:t>
            </a:r>
            <a:r>
              <a:rPr lang="en-US" sz="2000" dirty="0"/>
              <a:t> be taken:</a:t>
            </a:r>
          </a:p>
          <a:p>
            <a:pPr marL="514350" indent="-514350">
              <a:buFont typeface="+mj-lt"/>
              <a:buAutoNum type="arabicPeriod"/>
            </a:pPr>
            <a:r>
              <a:rPr lang="en-US" dirty="0" smtClean="0">
                <a:solidFill>
                  <a:schemeClr val="accent1"/>
                </a:solidFill>
              </a:rPr>
              <a:t>SIGNIFICANTLY</a:t>
            </a:r>
            <a:r>
              <a:rPr lang="en-US" dirty="0" smtClean="0"/>
              <a:t> increase booster memberships for both individuals and businesses. </a:t>
            </a:r>
          </a:p>
          <a:p>
            <a:pPr marL="514350" indent="-514350">
              <a:buFont typeface="+mj-lt"/>
              <a:buAutoNum type="arabicPeriod"/>
            </a:pPr>
            <a:r>
              <a:rPr lang="en-US" dirty="0" smtClean="0">
                <a:solidFill>
                  <a:schemeClr val="accent1"/>
                </a:solidFill>
              </a:rPr>
              <a:t>SIGNIFICANTLY</a:t>
            </a:r>
            <a:r>
              <a:rPr lang="en-US" dirty="0" smtClean="0"/>
              <a:t> assist the school in increasing revenue at home football games.</a:t>
            </a:r>
          </a:p>
          <a:p>
            <a:pPr marL="514350" indent="-514350">
              <a:buFont typeface="+mj-lt"/>
              <a:buAutoNum type="arabicPeriod"/>
            </a:pPr>
            <a:r>
              <a:rPr lang="en-US" dirty="0" smtClean="0">
                <a:solidFill>
                  <a:schemeClr val="accent1"/>
                </a:solidFill>
              </a:rPr>
              <a:t>SIGNIFICANTLY</a:t>
            </a:r>
            <a:r>
              <a:rPr lang="en-US" dirty="0" smtClean="0"/>
              <a:t> maximize advertising sales for athletics.</a:t>
            </a:r>
          </a:p>
          <a:p>
            <a:pPr marL="514350" indent="-514350">
              <a:buFont typeface="+mj-lt"/>
              <a:buAutoNum type="arabicPeriod"/>
            </a:pPr>
            <a:r>
              <a:rPr lang="en-US" dirty="0" smtClean="0">
                <a:solidFill>
                  <a:schemeClr val="accent1"/>
                </a:solidFill>
              </a:rPr>
              <a:t>SIGNIFICANTLY</a:t>
            </a:r>
            <a:r>
              <a:rPr lang="en-US" dirty="0" smtClean="0"/>
              <a:t> increase concessionary and merchandise revenue.</a:t>
            </a:r>
          </a:p>
          <a:p>
            <a:pPr marL="514350" indent="-514350">
              <a:buFont typeface="+mj-lt"/>
              <a:buAutoNum type="arabicPeriod"/>
            </a:pPr>
            <a:r>
              <a:rPr lang="en-US" dirty="0" smtClean="0">
                <a:solidFill>
                  <a:schemeClr val="accent1"/>
                </a:solidFill>
              </a:rPr>
              <a:t>SIGNIFICANTLY</a:t>
            </a:r>
            <a:r>
              <a:rPr lang="en-US" dirty="0" smtClean="0"/>
              <a:t> raise funds and endow all booster scholarships.</a:t>
            </a:r>
          </a:p>
          <a:p>
            <a:pPr marL="514350" indent="-514350">
              <a:buFont typeface="+mj-lt"/>
              <a:buAutoNum type="arabicPeriod"/>
            </a:pPr>
            <a:r>
              <a:rPr lang="en-US" dirty="0" smtClean="0">
                <a:solidFill>
                  <a:schemeClr val="accent1"/>
                </a:solidFill>
              </a:rPr>
              <a:t>SIGNIFICANTLY</a:t>
            </a:r>
            <a:r>
              <a:rPr lang="en-US" dirty="0" smtClean="0"/>
              <a:t> increase revenue through special events.</a:t>
            </a:r>
          </a:p>
          <a:p>
            <a:pPr marL="514350" indent="-514350">
              <a:buFont typeface="+mj-lt"/>
              <a:buAutoNum type="arabicPeriod"/>
            </a:pPr>
            <a:r>
              <a:rPr lang="en-US" dirty="0" smtClean="0">
                <a:solidFill>
                  <a:schemeClr val="accent1"/>
                </a:solidFill>
              </a:rPr>
              <a:t>SIGNIFICANTLY</a:t>
            </a:r>
            <a:r>
              <a:rPr lang="en-US" dirty="0" smtClean="0"/>
              <a:t> raise funds for facility upgrades. </a:t>
            </a:r>
          </a:p>
          <a:p>
            <a:pPr marL="514350" indent="-514350">
              <a:buFont typeface="+mj-lt"/>
              <a:buAutoNum type="arabicPeriod"/>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7054" y="5338119"/>
            <a:ext cx="2436746" cy="1014833"/>
          </a:xfrm>
          <a:prstGeom prst="rect">
            <a:avLst/>
          </a:prstGeom>
        </p:spPr>
      </p:pic>
    </p:spTree>
    <p:extLst>
      <p:ext uri="{BB962C8B-B14F-4D97-AF65-F5344CB8AC3E}">
        <p14:creationId xmlns:p14="http://schemas.microsoft.com/office/powerpoint/2010/main" val="288188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06863" y="2207839"/>
            <a:ext cx="9144000" cy="1655762"/>
          </a:xfrm>
        </p:spPr>
        <p:txBody>
          <a:bodyPr>
            <a:normAutofit/>
          </a:bodyPr>
          <a:lstStyle/>
          <a:p>
            <a:r>
              <a:rPr lang="en-US" sz="7200" dirty="0" smtClean="0">
                <a:latin typeface="BigNoodleTitling" panose="02000708030402040100" pitchFamily="2" charset="0"/>
              </a:rPr>
              <a:t>OPEN FORUM</a:t>
            </a:r>
            <a:endParaRPr lang="en-US" sz="7200" dirty="0">
              <a:latin typeface="BigNoodleTitling" panose="020007080304020401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181" y="1166327"/>
            <a:ext cx="5299364" cy="6858000"/>
          </a:xfrm>
          <a:prstGeom prst="rect">
            <a:avLst/>
          </a:prstGeom>
        </p:spPr>
      </p:pic>
    </p:spTree>
    <p:extLst>
      <p:ext uri="{BB962C8B-B14F-4D97-AF65-F5344CB8AC3E}">
        <p14:creationId xmlns:p14="http://schemas.microsoft.com/office/powerpoint/2010/main" val="522594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do we get there?</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627" y="3509963"/>
            <a:ext cx="2436746" cy="1014833"/>
          </a:xfrm>
          <a:prstGeom prst="rect">
            <a:avLst/>
          </a:prstGeom>
        </p:spPr>
      </p:pic>
    </p:spTree>
    <p:extLst>
      <p:ext uri="{BB962C8B-B14F-4D97-AF65-F5344CB8AC3E}">
        <p14:creationId xmlns:p14="http://schemas.microsoft.com/office/powerpoint/2010/main" val="257383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4800" dirty="0" smtClean="0">
                <a:latin typeface="Calibri" panose="020F0502020204030204" pitchFamily="34" charset="0"/>
                <a:cs typeface="Calibri" panose="020F0502020204030204" pitchFamily="34" charset="0"/>
              </a:rPr>
              <a:t>Collegiate </a:t>
            </a:r>
            <a:r>
              <a:rPr lang="en-US" sz="4800" dirty="0">
                <a:latin typeface="Calibri" panose="020F0502020204030204" pitchFamily="34" charset="0"/>
                <a:cs typeface="Calibri" panose="020F0502020204030204" pitchFamily="34" charset="0"/>
              </a:rPr>
              <a:t>M</a:t>
            </a:r>
            <a:r>
              <a:rPr lang="en-US" sz="4800" dirty="0" smtClean="0">
                <a:latin typeface="Calibri" panose="020F0502020204030204" pitchFamily="34" charset="0"/>
                <a:cs typeface="Calibri" panose="020F0502020204030204" pitchFamily="34" charset="0"/>
              </a:rPr>
              <a:t>odel </a:t>
            </a:r>
            <a:r>
              <a:rPr lang="en-US" sz="4800" dirty="0" smtClean="0">
                <a:latin typeface="Calibri" panose="020F0502020204030204" pitchFamily="34" charset="0"/>
                <a:cs typeface="Calibri" panose="020F0502020204030204" pitchFamily="34" charset="0"/>
              </a:rPr>
              <a:t>at the </a:t>
            </a:r>
            <a:r>
              <a:rPr lang="en-US" sz="4800" dirty="0" smtClean="0">
                <a:latin typeface="Calibri" panose="020F0502020204030204" pitchFamily="34" charset="0"/>
                <a:cs typeface="Calibri" panose="020F0502020204030204" pitchFamily="34" charset="0"/>
              </a:rPr>
              <a:t>High </a:t>
            </a:r>
            <a:r>
              <a:rPr lang="en-US" sz="4800" dirty="0">
                <a:latin typeface="Calibri" panose="020F0502020204030204" pitchFamily="34" charset="0"/>
                <a:cs typeface="Calibri" panose="020F0502020204030204" pitchFamily="34" charset="0"/>
              </a:rPr>
              <a:t>S</a:t>
            </a:r>
            <a:r>
              <a:rPr lang="en-US" sz="4800" dirty="0" smtClean="0">
                <a:latin typeface="Calibri" panose="020F0502020204030204" pitchFamily="34" charset="0"/>
                <a:cs typeface="Calibri" panose="020F0502020204030204" pitchFamily="34" charset="0"/>
              </a:rPr>
              <a:t>chool </a:t>
            </a:r>
            <a:r>
              <a:rPr lang="en-US" sz="4800" dirty="0">
                <a:latin typeface="Calibri" panose="020F0502020204030204" pitchFamily="34" charset="0"/>
                <a:cs typeface="Calibri" panose="020F0502020204030204" pitchFamily="34" charset="0"/>
              </a:rPr>
              <a:t>L</a:t>
            </a:r>
            <a:r>
              <a:rPr lang="en-US" sz="4800" dirty="0" smtClean="0">
                <a:latin typeface="Calibri" panose="020F0502020204030204" pitchFamily="34" charset="0"/>
                <a:cs typeface="Calibri" panose="020F0502020204030204" pitchFamily="34" charset="0"/>
              </a:rPr>
              <a:t>evel</a:t>
            </a:r>
            <a:endParaRPr lang="en-US" sz="48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1347" y="5642919"/>
            <a:ext cx="2436746" cy="1014833"/>
          </a:xfrm>
        </p:spPr>
      </p:pic>
      <p:sp>
        <p:nvSpPr>
          <p:cNvPr id="5" name="TextBox 4"/>
          <p:cNvSpPr txBox="1"/>
          <p:nvPr/>
        </p:nvSpPr>
        <p:spPr>
          <a:xfrm>
            <a:off x="838200" y="1416908"/>
            <a:ext cx="10933670" cy="1569660"/>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pPr lvl="4"/>
            <a:r>
              <a:rPr lang="en-US" sz="2400" dirty="0" smtClean="0"/>
              <a:t> </a:t>
            </a:r>
          </a:p>
          <a:p>
            <a:pPr marL="2286000" lvl="4" indent="-457200">
              <a:buAutoNum type="arabicPeriod"/>
            </a:pPr>
            <a:endParaRPr lang="en-US" sz="2400" dirty="0" smtClean="0"/>
          </a:p>
          <a:p>
            <a:pPr marL="1828800" lvl="3" indent="-457200">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92" y="1194485"/>
            <a:ext cx="8322276" cy="5352530"/>
          </a:xfrm>
          <a:prstGeom prst="rect">
            <a:avLst/>
          </a:prstGeom>
        </p:spPr>
      </p:pic>
    </p:spTree>
    <p:extLst>
      <p:ext uri="{BB962C8B-B14F-4D97-AF65-F5344CB8AC3E}">
        <p14:creationId xmlns:p14="http://schemas.microsoft.com/office/powerpoint/2010/main" val="346033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introducing</a:t>
            </a:r>
            <a:endParaRPr lang="en-US" sz="6000" dirty="0">
              <a:latin typeface="BigNoodleTitling" panose="020007080304020401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1347" y="5642919"/>
            <a:ext cx="2436746" cy="1014833"/>
          </a:xfrm>
        </p:spPr>
      </p:pic>
      <p:sp>
        <p:nvSpPr>
          <p:cNvPr id="5" name="TextBox 4"/>
          <p:cNvSpPr txBox="1"/>
          <p:nvPr/>
        </p:nvSpPr>
        <p:spPr>
          <a:xfrm>
            <a:off x="838200" y="1416908"/>
            <a:ext cx="10933670" cy="1569660"/>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pPr lvl="4"/>
            <a:r>
              <a:rPr lang="en-US" sz="2400" dirty="0" smtClean="0"/>
              <a:t> </a:t>
            </a:r>
          </a:p>
          <a:p>
            <a:pPr marL="2286000" lvl="4" indent="-457200">
              <a:buAutoNum type="arabicPeriod"/>
            </a:pPr>
            <a:endParaRPr lang="en-US" sz="2400" dirty="0" smtClean="0"/>
          </a:p>
          <a:p>
            <a:pPr marL="1828800" lvl="3" indent="-457200">
              <a:buAutoNum type="arabicPeriod"/>
            </a:pPr>
            <a:endParaRPr lang="en-US" sz="2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2658"/>
            <a:ext cx="12192000" cy="6234978"/>
          </a:xfrm>
          <a:prstGeom prst="rect">
            <a:avLst/>
          </a:prstGeom>
        </p:spPr>
      </p:pic>
      <p:sp>
        <p:nvSpPr>
          <p:cNvPr id="7" name="TextBox 6"/>
          <p:cNvSpPr txBox="1"/>
          <p:nvPr/>
        </p:nvSpPr>
        <p:spPr>
          <a:xfrm>
            <a:off x="1360261" y="5524306"/>
            <a:ext cx="8007179" cy="923330"/>
          </a:xfrm>
          <a:prstGeom prst="rect">
            <a:avLst/>
          </a:prstGeom>
          <a:noFill/>
        </p:spPr>
        <p:txBody>
          <a:bodyPr wrap="square" rtlCol="0">
            <a:spAutoFit/>
          </a:bodyPr>
          <a:lstStyle/>
          <a:p>
            <a:r>
              <a:rPr lang="en-US" sz="5400" dirty="0" smtClean="0">
                <a:latin typeface="BigNoodleTitling" panose="02000708030402040100" pitchFamily="2" charset="0"/>
              </a:rPr>
              <a:t>Starting at only $50 </a:t>
            </a:r>
            <a:endParaRPr lang="en-US" sz="5400" dirty="0">
              <a:latin typeface="BigNoodleTitling" panose="02000708030402040100" pitchFamily="2" charset="0"/>
            </a:endParaRPr>
          </a:p>
        </p:txBody>
      </p:sp>
    </p:spTree>
    <p:extLst>
      <p:ext uri="{BB962C8B-B14F-4D97-AF65-F5344CB8AC3E}">
        <p14:creationId xmlns:p14="http://schemas.microsoft.com/office/powerpoint/2010/main" val="7246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ONE TOWN, ONE TEAM. </a:t>
            </a:r>
            <a:endParaRPr lang="en-US" sz="6000" dirty="0">
              <a:latin typeface="BigNoodleTitling" panose="020007080304020401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35241" y="5756988"/>
            <a:ext cx="2162851" cy="900764"/>
          </a:xfrm>
        </p:spPr>
      </p:pic>
      <p:sp>
        <p:nvSpPr>
          <p:cNvPr id="5" name="TextBox 4"/>
          <p:cNvSpPr txBox="1"/>
          <p:nvPr/>
        </p:nvSpPr>
        <p:spPr>
          <a:xfrm>
            <a:off x="838200" y="1416908"/>
            <a:ext cx="902043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PALMETTO POPULATION : 13,446 </a:t>
            </a:r>
          </a:p>
          <a:p>
            <a:pPr marL="285750" indent="-285750">
              <a:buFont typeface="Arial" panose="020B0604020202020204" pitchFamily="34" charset="0"/>
              <a:buChar char="•"/>
            </a:pPr>
            <a:r>
              <a:rPr lang="en-US" sz="2400" dirty="0" smtClean="0"/>
              <a:t>ELLENTON POPULATION: 4,300</a:t>
            </a:r>
          </a:p>
          <a:p>
            <a:pPr marL="285750" indent="-285750">
              <a:buFont typeface="Arial" panose="020B0604020202020204" pitchFamily="34" charset="0"/>
              <a:buChar char="•"/>
            </a:pPr>
            <a:r>
              <a:rPr lang="en-US" sz="2400" dirty="0" smtClean="0"/>
              <a:t>PARRISH POPULATION: 19,589</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MEMBERSHIP GOAL: 1,500</a:t>
            </a:r>
          </a:p>
          <a:p>
            <a:pPr marL="285750" indent="-285750">
              <a:buFont typeface="Arial" panose="020B0604020202020204" pitchFamily="34" charset="0"/>
              <a:buChar char="•"/>
            </a:pPr>
            <a:endParaRPr lang="en-US" sz="2400" dirty="0" smtClean="0"/>
          </a:p>
          <a:p>
            <a:pPr marL="1200150" lvl="2" indent="-285750">
              <a:buFont typeface="Arial" panose="020B0604020202020204" pitchFamily="34" charset="0"/>
              <a:buChar char="•"/>
            </a:pPr>
            <a:endParaRPr lang="en-US" sz="2400" dirty="0" smtClean="0"/>
          </a:p>
        </p:txBody>
      </p:sp>
      <p:graphicFrame>
        <p:nvGraphicFramePr>
          <p:cNvPr id="13" name="Chart 12"/>
          <p:cNvGraphicFramePr/>
          <p:nvPr>
            <p:extLst>
              <p:ext uri="{D42A27DB-BD31-4B8C-83A1-F6EECF244321}">
                <p14:modId xmlns:p14="http://schemas.microsoft.com/office/powerpoint/2010/main" val="2776009470"/>
              </p:ext>
            </p:extLst>
          </p:nvPr>
        </p:nvGraphicFramePr>
        <p:xfrm>
          <a:off x="3225800" y="123908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474573" y="5110657"/>
            <a:ext cx="4127156" cy="923330"/>
          </a:xfrm>
          <a:prstGeom prst="rect">
            <a:avLst/>
          </a:prstGeom>
          <a:noFill/>
        </p:spPr>
        <p:txBody>
          <a:bodyPr wrap="square" rtlCol="0">
            <a:spAutoFit/>
          </a:bodyPr>
          <a:lstStyle/>
          <a:p>
            <a:r>
              <a:rPr lang="en-US" dirty="0" smtClean="0"/>
              <a:t>TOTAL POPULATION : 37,335</a:t>
            </a:r>
          </a:p>
          <a:p>
            <a:r>
              <a:rPr lang="en-US" dirty="0" smtClean="0"/>
              <a:t>% OF AREA POPULATION GOAL: 4%</a:t>
            </a:r>
          </a:p>
          <a:p>
            <a:r>
              <a:rPr lang="en-US" dirty="0" smtClean="0"/>
              <a:t>% OF PALMETTO POPULATION GOAL: 11%</a:t>
            </a:r>
            <a:endParaRPr lang="en-US" dirty="0"/>
          </a:p>
        </p:txBody>
      </p:sp>
    </p:spTree>
    <p:extLst>
      <p:ext uri="{BB962C8B-B14F-4D97-AF65-F5344CB8AC3E}">
        <p14:creationId xmlns:p14="http://schemas.microsoft.com/office/powerpoint/2010/main" val="5281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ONE TOWN, ONE TEAM. </a:t>
            </a:r>
            <a:endParaRPr lang="en-US" sz="6000" dirty="0">
              <a:latin typeface="BigNoodleTitling" panose="020007080304020401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4574" y="5801587"/>
            <a:ext cx="2162851" cy="900764"/>
          </a:xfrm>
        </p:spPr>
      </p:pic>
      <p:graphicFrame>
        <p:nvGraphicFramePr>
          <p:cNvPr id="29" name="Chart 28"/>
          <p:cNvGraphicFramePr/>
          <p:nvPr>
            <p:extLst>
              <p:ext uri="{D42A27DB-BD31-4B8C-83A1-F6EECF244321}">
                <p14:modId xmlns:p14="http://schemas.microsoft.com/office/powerpoint/2010/main" val="146152661"/>
              </p:ext>
            </p:extLst>
          </p:nvPr>
        </p:nvGraphicFramePr>
        <p:xfrm>
          <a:off x="949649" y="1239085"/>
          <a:ext cx="10890898" cy="451790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949649" y="5801587"/>
            <a:ext cx="4064925" cy="369332"/>
          </a:xfrm>
          <a:prstGeom prst="rect">
            <a:avLst/>
          </a:prstGeom>
          <a:noFill/>
        </p:spPr>
        <p:txBody>
          <a:bodyPr wrap="square" rtlCol="0">
            <a:spAutoFit/>
          </a:bodyPr>
          <a:lstStyle/>
          <a:p>
            <a:r>
              <a:rPr lang="en-US" dirty="0" smtClean="0"/>
              <a:t>1,500 MEMBERS</a:t>
            </a:r>
            <a:endParaRPr lang="en-US" dirty="0"/>
          </a:p>
        </p:txBody>
      </p:sp>
    </p:spTree>
    <p:extLst>
      <p:ext uri="{BB962C8B-B14F-4D97-AF65-F5344CB8AC3E}">
        <p14:creationId xmlns:p14="http://schemas.microsoft.com/office/powerpoint/2010/main" val="215868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PERSONAL MEMBERSHIP PACKAGES</a:t>
            </a:r>
            <a:endParaRPr lang="en-US" sz="6000" dirty="0">
              <a:latin typeface="BigNoodleTitling" panose="02000708030402040100"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88" y="1465074"/>
            <a:ext cx="11414623" cy="4282583"/>
          </a:xfrm>
        </p:spPr>
      </p:pic>
    </p:spTree>
    <p:extLst>
      <p:ext uri="{BB962C8B-B14F-4D97-AF65-F5344CB8AC3E}">
        <p14:creationId xmlns:p14="http://schemas.microsoft.com/office/powerpoint/2010/main" val="354877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361"/>
          </a:xfrm>
        </p:spPr>
        <p:txBody>
          <a:bodyPr>
            <a:noAutofit/>
          </a:bodyPr>
          <a:lstStyle/>
          <a:p>
            <a:r>
              <a:rPr lang="en-US" sz="6000" dirty="0" smtClean="0">
                <a:latin typeface="BigNoodleTitling" panose="02000708030402040100" pitchFamily="2" charset="0"/>
              </a:rPr>
              <a:t>CORPORATE MEMBERSHIP PACKAGES</a:t>
            </a:r>
            <a:endParaRPr lang="en-US" sz="6000" dirty="0">
              <a:latin typeface="BigNoodleTitling" panose="020007080304020401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94486"/>
            <a:ext cx="10955694" cy="5390013"/>
          </a:xfrm>
        </p:spPr>
      </p:pic>
    </p:spTree>
    <p:extLst>
      <p:ext uri="{BB962C8B-B14F-4D97-AF65-F5344CB8AC3E}">
        <p14:creationId xmlns:p14="http://schemas.microsoft.com/office/powerpoint/2010/main" val="206086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00000"/>
      </a:accent1>
      <a:accent2>
        <a:srgbClr val="000000"/>
      </a:accent2>
      <a:accent3>
        <a:srgbClr val="A5A5A5"/>
      </a:accent3>
      <a:accent4>
        <a:srgbClr val="000000"/>
      </a:accent4>
      <a:accent5>
        <a:srgbClr val="C00000"/>
      </a:accent5>
      <a:accent6>
        <a:srgbClr val="A5A5A5"/>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565</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BigNoodleTitling</vt:lpstr>
      <vt:lpstr>Calibri</vt:lpstr>
      <vt:lpstr>Calibri Light</vt:lpstr>
      <vt:lpstr>Office Theme</vt:lpstr>
      <vt:lpstr>PowerPoint Presentation</vt:lpstr>
      <vt:lpstr>5 YEAR PLAN </vt:lpstr>
      <vt:lpstr>How do we get there?</vt:lpstr>
      <vt:lpstr>Collegiate Model at the High School Level</vt:lpstr>
      <vt:lpstr>introducing</vt:lpstr>
      <vt:lpstr>ONE TOWN, ONE TEAM. </vt:lpstr>
      <vt:lpstr>ONE TOWN, ONE TEAM. </vt:lpstr>
      <vt:lpstr>PERSONAL MEMBERSHIP PACKAGES</vt:lpstr>
      <vt:lpstr>CORPORATE MEMBERSHIP PACKAGES</vt:lpstr>
      <vt:lpstr>SEASON TICKET PACKAGE PERKS</vt:lpstr>
      <vt:lpstr>5 Year Plan for Booster Membership</vt:lpstr>
      <vt:lpstr>2018 PLAN FOR TICKET SALES</vt:lpstr>
      <vt:lpstr>5-YEAR PLAN FOR TICKET SALES</vt:lpstr>
      <vt:lpstr>PowerPoint Presentation</vt:lpstr>
      <vt:lpstr>5 YEAR PLAN FOR ADVERTISING</vt:lpstr>
      <vt:lpstr>Banner Sales</vt:lpstr>
      <vt:lpstr>FOOTBALL HOME GAME REVENUE </vt:lpstr>
      <vt:lpstr>WHAT WE NEED… </vt:lpstr>
      <vt:lpstr>WHAT ARE WE ASKING….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Palmettoboosters</dc:title>
  <dc:creator>Jordan Varnadore</dc:creator>
  <cp:lastModifiedBy>Jordan Varnadore</cp:lastModifiedBy>
  <cp:revision>46</cp:revision>
  <dcterms:created xsi:type="dcterms:W3CDTF">2018-06-11T20:42:50Z</dcterms:created>
  <dcterms:modified xsi:type="dcterms:W3CDTF">2018-07-23T00:44:18Z</dcterms:modified>
</cp:coreProperties>
</file>